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Balsamiq Sans" panose="020B0604020202020204" charset="0"/>
      <p:regular r:id="rId13"/>
    </p:embeddedFont>
    <p:embeddedFont>
      <p:font typeface="Balsamiq Sans Bold" panose="020B0604020202020204" charset="0"/>
      <p:regular r:id="rId14"/>
    </p:embeddedFont>
    <p:embeddedFont>
      <p:font typeface="Caveat Brush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0" autoAdjust="0"/>
  </p:normalViewPr>
  <p:slideViewPr>
    <p:cSldViewPr>
      <p:cViewPr varScale="1">
        <p:scale>
          <a:sx n="52" d="100"/>
          <a:sy n="52" d="100"/>
        </p:scale>
        <p:origin x="91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1.gif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0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sv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gif"/><Relationship Id="rId5" Type="http://schemas.openxmlformats.org/officeDocument/2006/relationships/image" Target="../media/image3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8688" y="-591649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0"/>
                </a:moveTo>
                <a:lnTo>
                  <a:pt x="14740903" y="0"/>
                </a:lnTo>
                <a:lnTo>
                  <a:pt x="14740903" y="2036925"/>
                </a:lnTo>
                <a:lnTo>
                  <a:pt x="0" y="2036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4797098" y="8390080"/>
            <a:ext cx="14740902" cy="2036925"/>
          </a:xfrm>
          <a:custGeom>
            <a:avLst/>
            <a:gdLst/>
            <a:ahLst/>
            <a:cxnLst/>
            <a:rect l="l" t="t" r="r" b="b"/>
            <a:pathLst>
              <a:path w="14740902" h="2036925">
                <a:moveTo>
                  <a:pt x="0" y="2036924"/>
                </a:moveTo>
                <a:lnTo>
                  <a:pt x="14740902" y="2036924"/>
                </a:lnTo>
                <a:lnTo>
                  <a:pt x="14740902" y="0"/>
                </a:lnTo>
                <a:lnTo>
                  <a:pt x="0" y="0"/>
                </a:lnTo>
                <a:lnTo>
                  <a:pt x="0" y="203692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43" y="8128818"/>
            <a:ext cx="2043313" cy="167551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532744" y="2832311"/>
            <a:ext cx="6857590" cy="4719569"/>
          </a:xfrm>
          <a:custGeom>
            <a:avLst/>
            <a:gdLst/>
            <a:ahLst/>
            <a:cxnLst/>
            <a:rect l="l" t="t" r="r" b="b"/>
            <a:pathLst>
              <a:path w="6857590" h="4719569">
                <a:moveTo>
                  <a:pt x="0" y="0"/>
                </a:moveTo>
                <a:lnTo>
                  <a:pt x="6857591" y="0"/>
                </a:lnTo>
                <a:lnTo>
                  <a:pt x="6857591" y="4719569"/>
                </a:lnTo>
                <a:lnTo>
                  <a:pt x="0" y="47195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08714" y="2052586"/>
            <a:ext cx="9504044" cy="207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2"/>
              </a:lnSpc>
            </a:pPr>
            <a:r>
              <a:rPr lang="en-US" sz="12123">
                <a:solidFill>
                  <a:srgbClr val="FFFFFF"/>
                </a:solidFill>
                <a:latin typeface="Caveat Brush"/>
              </a:rPr>
              <a:t>STORY TELLING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9907" y="4737687"/>
            <a:ext cx="9301659" cy="2064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</a:pPr>
            <a:r>
              <a:rPr lang="en-US" sz="12099">
                <a:solidFill>
                  <a:srgbClr val="FFFFFF"/>
                </a:solidFill>
                <a:latin typeface="Caveat Brush"/>
              </a:rPr>
              <a:t>TITANIC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61630" y="3715423"/>
            <a:ext cx="4398213" cy="147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27"/>
              </a:lnSpc>
            </a:pPr>
            <a:r>
              <a:rPr lang="en-US" sz="8591">
                <a:solidFill>
                  <a:srgbClr val="FFFFFF"/>
                </a:solidFill>
                <a:latin typeface="Caveat Brush"/>
              </a:rPr>
              <a:t>THROUGH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11916" y="3797326"/>
            <a:ext cx="599644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4"/>
                </a:solidFill>
                <a:latin typeface="Caveat Brush"/>
              </a:rPr>
              <a:t>RESULT 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45776" y="7056471"/>
            <a:ext cx="599644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00"/>
              </a:lnSpc>
              <a:spcBef>
                <a:spcPct val="0"/>
              </a:spcBef>
            </a:pPr>
            <a:r>
              <a:rPr lang="en-US" sz="5500">
                <a:solidFill>
                  <a:srgbClr val="FFFFF4"/>
                </a:solidFill>
                <a:latin typeface="Caveat Brush"/>
              </a:rPr>
              <a:t>RESULT 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64048" y="3519259"/>
            <a:ext cx="599644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FFFF4"/>
                </a:solidFill>
                <a:latin typeface="Caveat Brush"/>
              </a:rPr>
              <a:t>RESULT 2</a:t>
            </a:r>
          </a:p>
        </p:txBody>
      </p:sp>
      <p:sp>
        <p:nvSpPr>
          <p:cNvPr id="6" name="Freeform 6"/>
          <p:cNvSpPr/>
          <p:nvPr/>
        </p:nvSpPr>
        <p:spPr>
          <a:xfrm rot="369873">
            <a:off x="3297266" y="4534483"/>
            <a:ext cx="3825747" cy="542561"/>
          </a:xfrm>
          <a:custGeom>
            <a:avLst/>
            <a:gdLst/>
            <a:ahLst/>
            <a:cxnLst/>
            <a:rect l="l" t="t" r="r" b="b"/>
            <a:pathLst>
              <a:path w="3825747" h="542561">
                <a:moveTo>
                  <a:pt x="0" y="0"/>
                </a:moveTo>
                <a:lnTo>
                  <a:pt x="3825748" y="0"/>
                </a:lnTo>
                <a:lnTo>
                  <a:pt x="3825748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538181" y="4919539"/>
            <a:ext cx="8448182" cy="150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FFFFF4"/>
                </a:solidFill>
                <a:latin typeface="Balsamiq Sans Bold"/>
              </a:rPr>
              <a:t>The probability of survival for male passengers increased notably if they were traveling in first class.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21956" y="8199471"/>
            <a:ext cx="14244089" cy="100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FFFFF4"/>
                </a:solidFill>
                <a:latin typeface="Balsamiq Sans Bold"/>
              </a:rPr>
              <a:t>The model identified that male passengers from certain embarkation locations, particularly those from the 'C' (Cherbourg) port, had a higher probability of survival</a:t>
            </a:r>
          </a:p>
        </p:txBody>
      </p:sp>
      <p:sp>
        <p:nvSpPr>
          <p:cNvPr id="9" name="Freeform 9"/>
          <p:cNvSpPr/>
          <p:nvPr/>
        </p:nvSpPr>
        <p:spPr>
          <a:xfrm rot="369873">
            <a:off x="11849399" y="4157664"/>
            <a:ext cx="3825747" cy="542561"/>
          </a:xfrm>
          <a:custGeom>
            <a:avLst/>
            <a:gdLst/>
            <a:ahLst/>
            <a:cxnLst/>
            <a:rect l="l" t="t" r="r" b="b"/>
            <a:pathLst>
              <a:path w="3825747" h="542561">
                <a:moveTo>
                  <a:pt x="0" y="0"/>
                </a:moveTo>
                <a:lnTo>
                  <a:pt x="3825747" y="0"/>
                </a:lnTo>
                <a:lnTo>
                  <a:pt x="3825747" y="542560"/>
                </a:lnTo>
                <a:lnTo>
                  <a:pt x="0" y="5425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69873">
            <a:off x="7231126" y="7758562"/>
            <a:ext cx="3825747" cy="542561"/>
          </a:xfrm>
          <a:custGeom>
            <a:avLst/>
            <a:gdLst/>
            <a:ahLst/>
            <a:cxnLst/>
            <a:rect l="l" t="t" r="r" b="b"/>
            <a:pathLst>
              <a:path w="3825747" h="542561">
                <a:moveTo>
                  <a:pt x="0" y="0"/>
                </a:moveTo>
                <a:lnTo>
                  <a:pt x="3825748" y="0"/>
                </a:lnTo>
                <a:lnTo>
                  <a:pt x="3825748" y="542561"/>
                </a:lnTo>
                <a:lnTo>
                  <a:pt x="0" y="542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213991">
            <a:off x="679378" y="492409"/>
            <a:ext cx="2115242" cy="2337284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5941057" y="734758"/>
            <a:ext cx="6405885" cy="2033869"/>
          </a:xfrm>
          <a:custGeom>
            <a:avLst/>
            <a:gdLst/>
            <a:ahLst/>
            <a:cxnLst/>
            <a:rect l="l" t="t" r="r" b="b"/>
            <a:pathLst>
              <a:path w="6405885" h="2033869">
                <a:moveTo>
                  <a:pt x="0" y="0"/>
                </a:moveTo>
                <a:lnTo>
                  <a:pt x="6405886" y="0"/>
                </a:lnTo>
                <a:lnTo>
                  <a:pt x="6405886" y="2033868"/>
                </a:lnTo>
                <a:lnTo>
                  <a:pt x="0" y="2033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647422" y="754340"/>
            <a:ext cx="6993156" cy="172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184"/>
              </a:lnSpc>
              <a:spcBef>
                <a:spcPct val="0"/>
              </a:spcBef>
            </a:pPr>
            <a:r>
              <a:rPr lang="en-US" sz="12800" u="none" strike="noStrike">
                <a:solidFill>
                  <a:srgbClr val="FFFFFF"/>
                </a:solidFill>
                <a:latin typeface="Caveat Brush"/>
              </a:rPr>
              <a:t>Results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7032" y="4919539"/>
            <a:ext cx="7626217" cy="100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2868">
                <a:solidFill>
                  <a:srgbClr val="FFFFF4"/>
                </a:solidFill>
                <a:latin typeface="Balsamiq Sans Bold"/>
              </a:rPr>
              <a:t>Women had a significantly higher survival rate compared to men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92358" y="3213834"/>
            <a:ext cx="10303285" cy="424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60"/>
              </a:lnSpc>
            </a:pPr>
            <a:r>
              <a:rPr lang="en-US" sz="19341">
                <a:solidFill>
                  <a:srgbClr val="FFFFFF"/>
                </a:solidFill>
                <a:latin typeface="Caveat Brush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>
            <a:off x="5697693" y="6879238"/>
            <a:ext cx="6892615" cy="1165479"/>
          </a:xfrm>
          <a:custGeom>
            <a:avLst/>
            <a:gdLst/>
            <a:ahLst/>
            <a:cxnLst/>
            <a:rect l="l" t="t" r="r" b="b"/>
            <a:pathLst>
              <a:path w="6892615" h="1165479">
                <a:moveTo>
                  <a:pt x="0" y="0"/>
                </a:moveTo>
                <a:lnTo>
                  <a:pt x="6892614" y="0"/>
                </a:lnTo>
                <a:lnTo>
                  <a:pt x="6892614" y="1165479"/>
                </a:lnTo>
                <a:lnTo>
                  <a:pt x="0" y="1165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28085" y="0"/>
            <a:ext cx="2486462" cy="2508984"/>
          </a:xfrm>
          <a:custGeom>
            <a:avLst/>
            <a:gdLst/>
            <a:ahLst/>
            <a:cxnLst/>
            <a:rect l="l" t="t" r="r" b="b"/>
            <a:pathLst>
              <a:path w="2486462" h="2508984">
                <a:moveTo>
                  <a:pt x="0" y="0"/>
                </a:moveTo>
                <a:lnTo>
                  <a:pt x="2486462" y="0"/>
                </a:lnTo>
                <a:lnTo>
                  <a:pt x="2486462" y="2508984"/>
                </a:lnTo>
                <a:lnTo>
                  <a:pt x="0" y="2508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8040383"/>
            <a:ext cx="2413968" cy="2435833"/>
          </a:xfrm>
          <a:custGeom>
            <a:avLst/>
            <a:gdLst/>
            <a:ahLst/>
            <a:cxnLst/>
            <a:rect l="l" t="t" r="r" b="b"/>
            <a:pathLst>
              <a:path w="2413968" h="2435833">
                <a:moveTo>
                  <a:pt x="0" y="0"/>
                </a:moveTo>
                <a:lnTo>
                  <a:pt x="2413968" y="0"/>
                </a:lnTo>
                <a:lnTo>
                  <a:pt x="2413968" y="2435834"/>
                </a:lnTo>
                <a:lnTo>
                  <a:pt x="0" y="2435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661164" y="647211"/>
            <a:ext cx="3196273" cy="4114800"/>
          </a:xfrm>
          <a:custGeom>
            <a:avLst/>
            <a:gdLst/>
            <a:ahLst/>
            <a:cxnLst/>
            <a:rect l="l" t="t" r="r" b="b"/>
            <a:pathLst>
              <a:path w="3196273" h="4114800">
                <a:moveTo>
                  <a:pt x="3196272" y="0"/>
                </a:moveTo>
                <a:lnTo>
                  <a:pt x="0" y="0"/>
                </a:lnTo>
                <a:lnTo>
                  <a:pt x="0" y="4114800"/>
                </a:lnTo>
                <a:lnTo>
                  <a:pt x="3196272" y="4114800"/>
                </a:lnTo>
                <a:lnTo>
                  <a:pt x="31962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10193" y="647211"/>
            <a:ext cx="5667615" cy="1799468"/>
          </a:xfrm>
          <a:custGeom>
            <a:avLst/>
            <a:gdLst/>
            <a:ahLst/>
            <a:cxnLst/>
            <a:rect l="l" t="t" r="r" b="b"/>
            <a:pathLst>
              <a:path w="5667615" h="1799468">
                <a:moveTo>
                  <a:pt x="0" y="0"/>
                </a:moveTo>
                <a:lnTo>
                  <a:pt x="5667614" y="0"/>
                </a:lnTo>
                <a:lnTo>
                  <a:pt x="5667614" y="1799467"/>
                </a:lnTo>
                <a:lnTo>
                  <a:pt x="0" y="1799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565017" y="9727400"/>
            <a:ext cx="3086100" cy="696872"/>
            <a:chOff x="0" y="0"/>
            <a:chExt cx="812800" cy="1835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83538"/>
            </a:xfrm>
            <a:custGeom>
              <a:avLst/>
              <a:gdLst/>
              <a:ahLst/>
              <a:cxnLst/>
              <a:rect l="l" t="t" r="r" b="b"/>
              <a:pathLst>
                <a:path w="812800" h="183538">
                  <a:moveTo>
                    <a:pt x="91769" y="0"/>
                  </a:moveTo>
                  <a:lnTo>
                    <a:pt x="721031" y="0"/>
                  </a:lnTo>
                  <a:cubicBezTo>
                    <a:pt x="745370" y="0"/>
                    <a:pt x="768711" y="9669"/>
                    <a:pt x="785921" y="26879"/>
                  </a:cubicBezTo>
                  <a:cubicBezTo>
                    <a:pt x="803132" y="44089"/>
                    <a:pt x="812800" y="67430"/>
                    <a:pt x="812800" y="91769"/>
                  </a:cubicBezTo>
                  <a:lnTo>
                    <a:pt x="812800" y="91769"/>
                  </a:lnTo>
                  <a:cubicBezTo>
                    <a:pt x="812800" y="142452"/>
                    <a:pt x="771714" y="183538"/>
                    <a:pt x="721031" y="183538"/>
                  </a:cubicBezTo>
                  <a:lnTo>
                    <a:pt x="91769" y="183538"/>
                  </a:lnTo>
                  <a:cubicBezTo>
                    <a:pt x="67430" y="183538"/>
                    <a:pt x="44089" y="173870"/>
                    <a:pt x="26879" y="156660"/>
                  </a:cubicBezTo>
                  <a:cubicBezTo>
                    <a:pt x="9669" y="139450"/>
                    <a:pt x="0" y="116108"/>
                    <a:pt x="0" y="91769"/>
                  </a:cubicBezTo>
                  <a:lnTo>
                    <a:pt x="0" y="91769"/>
                  </a:lnTo>
                  <a:cubicBezTo>
                    <a:pt x="0" y="67430"/>
                    <a:pt x="9669" y="44089"/>
                    <a:pt x="26879" y="26879"/>
                  </a:cubicBezTo>
                  <a:cubicBezTo>
                    <a:pt x="44089" y="9669"/>
                    <a:pt x="67430" y="0"/>
                    <a:pt x="91769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221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65671" y="775066"/>
            <a:ext cx="4683858" cy="105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9"/>
              </a:lnSpc>
            </a:pPr>
            <a:r>
              <a:rPr lang="en-US" sz="6192">
                <a:solidFill>
                  <a:srgbClr val="FFFFF4"/>
                </a:solidFill>
                <a:latin typeface="Caveat Brush"/>
              </a:rPr>
              <a:t> AGENDA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379039" y="2909074"/>
            <a:ext cx="13529921" cy="971433"/>
            <a:chOff x="0" y="0"/>
            <a:chExt cx="3563436" cy="2558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63436" cy="255851"/>
            </a:xfrm>
            <a:custGeom>
              <a:avLst/>
              <a:gdLst/>
              <a:ahLst/>
              <a:cxnLst/>
              <a:rect l="l" t="t" r="r" b="b"/>
              <a:pathLst>
                <a:path w="3563436" h="255851">
                  <a:moveTo>
                    <a:pt x="29183" y="0"/>
                  </a:moveTo>
                  <a:lnTo>
                    <a:pt x="3534253" y="0"/>
                  </a:lnTo>
                  <a:cubicBezTo>
                    <a:pt x="3550370" y="0"/>
                    <a:pt x="3563436" y="13065"/>
                    <a:pt x="3563436" y="29183"/>
                  </a:cubicBezTo>
                  <a:lnTo>
                    <a:pt x="3563436" y="226668"/>
                  </a:lnTo>
                  <a:cubicBezTo>
                    <a:pt x="3563436" y="242785"/>
                    <a:pt x="3550370" y="255851"/>
                    <a:pt x="3534253" y="255851"/>
                  </a:cubicBezTo>
                  <a:lnTo>
                    <a:pt x="29183" y="255851"/>
                  </a:lnTo>
                  <a:cubicBezTo>
                    <a:pt x="13065" y="255851"/>
                    <a:pt x="0" y="242785"/>
                    <a:pt x="0" y="226668"/>
                  </a:cubicBezTo>
                  <a:lnTo>
                    <a:pt x="0" y="29183"/>
                  </a:lnTo>
                  <a:cubicBezTo>
                    <a:pt x="0" y="13065"/>
                    <a:pt x="13065" y="0"/>
                    <a:pt x="29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563436" cy="293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52261" y="3016971"/>
            <a:ext cx="12583478" cy="64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Balsamiq Sans"/>
              </a:rPr>
              <a:t>EXTRACT ACTIONABLE INSIGHTS FROM DATA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328484" y="7180162"/>
            <a:ext cx="13495081" cy="971433"/>
            <a:chOff x="0" y="0"/>
            <a:chExt cx="3554260" cy="2558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54260" cy="255851"/>
            </a:xfrm>
            <a:custGeom>
              <a:avLst/>
              <a:gdLst/>
              <a:ahLst/>
              <a:cxnLst/>
              <a:rect l="l" t="t" r="r" b="b"/>
              <a:pathLst>
                <a:path w="3554260" h="255851">
                  <a:moveTo>
                    <a:pt x="29258" y="0"/>
                  </a:moveTo>
                  <a:lnTo>
                    <a:pt x="3525002" y="0"/>
                  </a:lnTo>
                  <a:cubicBezTo>
                    <a:pt x="3541161" y="0"/>
                    <a:pt x="3554260" y="13099"/>
                    <a:pt x="3554260" y="29258"/>
                  </a:cubicBezTo>
                  <a:lnTo>
                    <a:pt x="3554260" y="226593"/>
                  </a:lnTo>
                  <a:cubicBezTo>
                    <a:pt x="3554260" y="242751"/>
                    <a:pt x="3541161" y="255851"/>
                    <a:pt x="3525002" y="255851"/>
                  </a:cubicBezTo>
                  <a:lnTo>
                    <a:pt x="29258" y="255851"/>
                  </a:lnTo>
                  <a:cubicBezTo>
                    <a:pt x="13099" y="255851"/>
                    <a:pt x="0" y="242751"/>
                    <a:pt x="0" y="226593"/>
                  </a:cubicBezTo>
                  <a:lnTo>
                    <a:pt x="0" y="29258"/>
                  </a:lnTo>
                  <a:cubicBezTo>
                    <a:pt x="0" y="13099"/>
                    <a:pt x="13099" y="0"/>
                    <a:pt x="2925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554260" cy="293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8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43088" y="7304568"/>
            <a:ext cx="13665872" cy="64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Balsamiq Sans"/>
              </a:rPr>
              <a:t>APPLY CLASSIFICATION ALGORITHMS TO CATEGORIZE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379039" y="5046679"/>
            <a:ext cx="13529921" cy="971433"/>
            <a:chOff x="0" y="0"/>
            <a:chExt cx="3563436" cy="2558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563436" cy="255851"/>
            </a:xfrm>
            <a:custGeom>
              <a:avLst/>
              <a:gdLst/>
              <a:ahLst/>
              <a:cxnLst/>
              <a:rect l="l" t="t" r="r" b="b"/>
              <a:pathLst>
                <a:path w="3563436" h="255851">
                  <a:moveTo>
                    <a:pt x="29183" y="0"/>
                  </a:moveTo>
                  <a:lnTo>
                    <a:pt x="3534253" y="0"/>
                  </a:lnTo>
                  <a:cubicBezTo>
                    <a:pt x="3550370" y="0"/>
                    <a:pt x="3563436" y="13065"/>
                    <a:pt x="3563436" y="29183"/>
                  </a:cubicBezTo>
                  <a:lnTo>
                    <a:pt x="3563436" y="226668"/>
                  </a:lnTo>
                  <a:cubicBezTo>
                    <a:pt x="3563436" y="242785"/>
                    <a:pt x="3550370" y="255851"/>
                    <a:pt x="3534253" y="255851"/>
                  </a:cubicBezTo>
                  <a:lnTo>
                    <a:pt x="29183" y="255851"/>
                  </a:lnTo>
                  <a:cubicBezTo>
                    <a:pt x="13065" y="255851"/>
                    <a:pt x="0" y="242785"/>
                    <a:pt x="0" y="226668"/>
                  </a:cubicBezTo>
                  <a:lnTo>
                    <a:pt x="0" y="29183"/>
                  </a:lnTo>
                  <a:cubicBezTo>
                    <a:pt x="0" y="13065"/>
                    <a:pt x="13065" y="0"/>
                    <a:pt x="291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563436" cy="293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8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73041" y="5154575"/>
            <a:ext cx="13141919" cy="64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Balsamiq Sans"/>
              </a:rPr>
              <a:t> TO UNDERSTAND ASSOCIATIONS BETWEEN DATA</a:t>
            </a:r>
          </a:p>
        </p:txBody>
      </p:sp>
    </p:spTree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88" b="-17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62689" y="1887011"/>
            <a:ext cx="6212926" cy="1972604"/>
          </a:xfrm>
          <a:custGeom>
            <a:avLst/>
            <a:gdLst/>
            <a:ahLst/>
            <a:cxnLst/>
            <a:rect l="l" t="t" r="r" b="b"/>
            <a:pathLst>
              <a:path w="6212926" h="1972604">
                <a:moveTo>
                  <a:pt x="0" y="0"/>
                </a:moveTo>
                <a:lnTo>
                  <a:pt x="6212925" y="0"/>
                </a:lnTo>
                <a:lnTo>
                  <a:pt x="6212925" y="1972604"/>
                </a:lnTo>
                <a:lnTo>
                  <a:pt x="0" y="1972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9985">
            <a:off x="9893152" y="1800402"/>
            <a:ext cx="5951998" cy="1659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5"/>
              </a:lnSpc>
            </a:pPr>
            <a:r>
              <a:rPr lang="en-US" sz="9853">
                <a:solidFill>
                  <a:srgbClr val="FFFFFF"/>
                </a:solidFill>
                <a:latin typeface="Caveat Brush"/>
              </a:rPr>
              <a:t>DATASET</a:t>
            </a:r>
          </a:p>
        </p:txBody>
      </p:sp>
      <p:sp>
        <p:nvSpPr>
          <p:cNvPr id="5" name="Freeform 5"/>
          <p:cNvSpPr/>
          <p:nvPr/>
        </p:nvSpPr>
        <p:spPr>
          <a:xfrm>
            <a:off x="10528287" y="591138"/>
            <a:ext cx="4681729" cy="1486449"/>
          </a:xfrm>
          <a:custGeom>
            <a:avLst/>
            <a:gdLst/>
            <a:ahLst/>
            <a:cxnLst/>
            <a:rect l="l" t="t" r="r" b="b"/>
            <a:pathLst>
              <a:path w="4681729" h="1486449">
                <a:moveTo>
                  <a:pt x="0" y="0"/>
                </a:moveTo>
                <a:lnTo>
                  <a:pt x="4681729" y="0"/>
                </a:lnTo>
                <a:lnTo>
                  <a:pt x="4681729" y="1486449"/>
                </a:lnTo>
                <a:lnTo>
                  <a:pt x="0" y="148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31369" y="448263"/>
            <a:ext cx="5275565" cy="133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80"/>
              </a:lnSpc>
            </a:pPr>
            <a:r>
              <a:rPr lang="en-US" sz="7843">
                <a:solidFill>
                  <a:srgbClr val="FFFFFF"/>
                </a:solidFill>
                <a:latin typeface="Caveat Brush"/>
              </a:rPr>
              <a:t>ABOUT </a:t>
            </a:r>
          </a:p>
        </p:txBody>
      </p:sp>
      <p:sp>
        <p:nvSpPr>
          <p:cNvPr id="7" name="Freeform 7"/>
          <p:cNvSpPr/>
          <p:nvPr/>
        </p:nvSpPr>
        <p:spPr>
          <a:xfrm>
            <a:off x="1908104" y="763549"/>
            <a:ext cx="4804209" cy="1502407"/>
          </a:xfrm>
          <a:custGeom>
            <a:avLst/>
            <a:gdLst/>
            <a:ahLst/>
            <a:cxnLst/>
            <a:rect l="l" t="t" r="r" b="b"/>
            <a:pathLst>
              <a:path w="4804209" h="1502407">
                <a:moveTo>
                  <a:pt x="0" y="0"/>
                </a:moveTo>
                <a:lnTo>
                  <a:pt x="4804209" y="0"/>
                </a:lnTo>
                <a:lnTo>
                  <a:pt x="4804209" y="1502408"/>
                </a:lnTo>
                <a:lnTo>
                  <a:pt x="0" y="1502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04138" y="1072413"/>
            <a:ext cx="3212141" cy="81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8"/>
              </a:lnSpc>
            </a:pPr>
            <a:r>
              <a:rPr lang="en-US" sz="4984" spc="134">
                <a:solidFill>
                  <a:srgbClr val="FFFFF4"/>
                </a:solidFill>
                <a:latin typeface="Balsamiq Sans Bold"/>
              </a:rPr>
              <a:t>891 rows </a:t>
            </a:r>
          </a:p>
        </p:txBody>
      </p:sp>
      <p:sp>
        <p:nvSpPr>
          <p:cNvPr id="9" name="Freeform 9"/>
          <p:cNvSpPr/>
          <p:nvPr/>
        </p:nvSpPr>
        <p:spPr>
          <a:xfrm>
            <a:off x="1908104" y="3062323"/>
            <a:ext cx="4804209" cy="1502407"/>
          </a:xfrm>
          <a:custGeom>
            <a:avLst/>
            <a:gdLst/>
            <a:ahLst/>
            <a:cxnLst/>
            <a:rect l="l" t="t" r="r" b="b"/>
            <a:pathLst>
              <a:path w="4804209" h="1502407">
                <a:moveTo>
                  <a:pt x="0" y="0"/>
                </a:moveTo>
                <a:lnTo>
                  <a:pt x="4804209" y="0"/>
                </a:lnTo>
                <a:lnTo>
                  <a:pt x="4804209" y="1502407"/>
                </a:lnTo>
                <a:lnTo>
                  <a:pt x="0" y="15024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28597" y="3371187"/>
            <a:ext cx="3563224" cy="81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8"/>
              </a:lnSpc>
            </a:pPr>
            <a:r>
              <a:rPr lang="en-US" sz="4984" spc="134">
                <a:solidFill>
                  <a:srgbClr val="FFFFF4"/>
                </a:solidFill>
                <a:latin typeface="Balsamiq Sans Bold"/>
              </a:rPr>
              <a:t>12 columns</a:t>
            </a:r>
          </a:p>
        </p:txBody>
      </p:sp>
      <p:sp>
        <p:nvSpPr>
          <p:cNvPr id="11" name="Freeform 11"/>
          <p:cNvSpPr/>
          <p:nvPr/>
        </p:nvSpPr>
        <p:spPr>
          <a:xfrm>
            <a:off x="8492086" y="4638070"/>
            <a:ext cx="4284631" cy="802394"/>
          </a:xfrm>
          <a:custGeom>
            <a:avLst/>
            <a:gdLst/>
            <a:ahLst/>
            <a:cxnLst/>
            <a:rect l="l" t="t" r="r" b="b"/>
            <a:pathLst>
              <a:path w="4284631" h="802394">
                <a:moveTo>
                  <a:pt x="0" y="0"/>
                </a:moveTo>
                <a:lnTo>
                  <a:pt x="4284631" y="0"/>
                </a:lnTo>
                <a:lnTo>
                  <a:pt x="4284631" y="802394"/>
                </a:lnTo>
                <a:lnTo>
                  <a:pt x="0" y="802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92086" y="5807626"/>
            <a:ext cx="4284631" cy="802394"/>
          </a:xfrm>
          <a:custGeom>
            <a:avLst/>
            <a:gdLst/>
            <a:ahLst/>
            <a:cxnLst/>
            <a:rect l="l" t="t" r="r" b="b"/>
            <a:pathLst>
              <a:path w="4284631" h="802394">
                <a:moveTo>
                  <a:pt x="0" y="0"/>
                </a:moveTo>
                <a:lnTo>
                  <a:pt x="4284631" y="0"/>
                </a:lnTo>
                <a:lnTo>
                  <a:pt x="4284631" y="802395"/>
                </a:lnTo>
                <a:lnTo>
                  <a:pt x="0" y="80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492086" y="6977183"/>
            <a:ext cx="4284631" cy="802394"/>
          </a:xfrm>
          <a:custGeom>
            <a:avLst/>
            <a:gdLst/>
            <a:ahLst/>
            <a:cxnLst/>
            <a:rect l="l" t="t" r="r" b="b"/>
            <a:pathLst>
              <a:path w="4284631" h="802394">
                <a:moveTo>
                  <a:pt x="0" y="0"/>
                </a:moveTo>
                <a:lnTo>
                  <a:pt x="4284631" y="0"/>
                </a:lnTo>
                <a:lnTo>
                  <a:pt x="4284631" y="802395"/>
                </a:lnTo>
                <a:lnTo>
                  <a:pt x="0" y="80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634401" y="8141290"/>
            <a:ext cx="4284631" cy="802394"/>
          </a:xfrm>
          <a:custGeom>
            <a:avLst/>
            <a:gdLst/>
            <a:ahLst/>
            <a:cxnLst/>
            <a:rect l="l" t="t" r="r" b="b"/>
            <a:pathLst>
              <a:path w="4284631" h="802394">
                <a:moveTo>
                  <a:pt x="0" y="0"/>
                </a:moveTo>
                <a:lnTo>
                  <a:pt x="4284631" y="0"/>
                </a:lnTo>
                <a:lnTo>
                  <a:pt x="4284631" y="802395"/>
                </a:lnTo>
                <a:lnTo>
                  <a:pt x="0" y="80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614480" y="7112535"/>
            <a:ext cx="2523329" cy="441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Balsamiq Sans"/>
              </a:rPr>
              <a:t>Sex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83698" y="4803161"/>
            <a:ext cx="2554110" cy="441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Balsamiq Sans"/>
              </a:rPr>
              <a:t>Survived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83698" y="5969577"/>
            <a:ext cx="2554110" cy="441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Balsamiq Sans"/>
              </a:rPr>
              <a:t>Pclass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29463" y="8339972"/>
            <a:ext cx="3014757" cy="41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414" spc="-26">
                <a:solidFill>
                  <a:srgbClr val="000000"/>
                </a:solidFill>
                <a:latin typeface="Balsamiq Sans"/>
              </a:rPr>
              <a:t>Age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3236842" y="4638070"/>
            <a:ext cx="4284631" cy="802394"/>
          </a:xfrm>
          <a:custGeom>
            <a:avLst/>
            <a:gdLst/>
            <a:ahLst/>
            <a:cxnLst/>
            <a:rect l="l" t="t" r="r" b="b"/>
            <a:pathLst>
              <a:path w="4284631" h="802394">
                <a:moveTo>
                  <a:pt x="0" y="0"/>
                </a:moveTo>
                <a:lnTo>
                  <a:pt x="4284631" y="0"/>
                </a:lnTo>
                <a:lnTo>
                  <a:pt x="4284631" y="802394"/>
                </a:lnTo>
                <a:lnTo>
                  <a:pt x="0" y="8023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236842" y="5807626"/>
            <a:ext cx="4284631" cy="802394"/>
          </a:xfrm>
          <a:custGeom>
            <a:avLst/>
            <a:gdLst/>
            <a:ahLst/>
            <a:cxnLst/>
            <a:rect l="l" t="t" r="r" b="b"/>
            <a:pathLst>
              <a:path w="4284631" h="802394">
                <a:moveTo>
                  <a:pt x="0" y="0"/>
                </a:moveTo>
                <a:lnTo>
                  <a:pt x="4284631" y="0"/>
                </a:lnTo>
                <a:lnTo>
                  <a:pt x="4284631" y="802395"/>
                </a:lnTo>
                <a:lnTo>
                  <a:pt x="0" y="80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236842" y="6977183"/>
            <a:ext cx="4284631" cy="802394"/>
          </a:xfrm>
          <a:custGeom>
            <a:avLst/>
            <a:gdLst/>
            <a:ahLst/>
            <a:cxnLst/>
            <a:rect l="l" t="t" r="r" b="b"/>
            <a:pathLst>
              <a:path w="4284631" h="802394">
                <a:moveTo>
                  <a:pt x="0" y="0"/>
                </a:moveTo>
                <a:lnTo>
                  <a:pt x="4284631" y="0"/>
                </a:lnTo>
                <a:lnTo>
                  <a:pt x="4284631" y="802395"/>
                </a:lnTo>
                <a:lnTo>
                  <a:pt x="0" y="802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4359236" y="7112535"/>
            <a:ext cx="2523329" cy="441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Balsamiq Sans"/>
              </a:rPr>
              <a:t>Embarked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28454" y="4803161"/>
            <a:ext cx="2554110" cy="441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Balsamiq Sans"/>
              </a:rPr>
              <a:t>SibSp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28454" y="5969577"/>
            <a:ext cx="2554110" cy="441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</a:pPr>
            <a:r>
              <a:rPr lang="en-US" sz="2575">
                <a:solidFill>
                  <a:srgbClr val="000000"/>
                </a:solidFill>
                <a:latin typeface="Balsamiq Sans"/>
              </a:rPr>
              <a:t>Parch</a:t>
            </a:r>
          </a:p>
        </p:txBody>
      </p:sp>
      <p:sp>
        <p:nvSpPr>
          <p:cNvPr id="25" name="Freeform 25"/>
          <p:cNvSpPr/>
          <p:nvPr/>
        </p:nvSpPr>
        <p:spPr>
          <a:xfrm>
            <a:off x="956580" y="5889035"/>
            <a:ext cx="6899817" cy="4114800"/>
          </a:xfrm>
          <a:custGeom>
            <a:avLst/>
            <a:gdLst/>
            <a:ahLst/>
            <a:cxnLst/>
            <a:rect l="l" t="t" r="r" b="b"/>
            <a:pathLst>
              <a:path w="6899817" h="4114800">
                <a:moveTo>
                  <a:pt x="0" y="0"/>
                </a:moveTo>
                <a:lnTo>
                  <a:pt x="6899817" y="0"/>
                </a:lnTo>
                <a:lnTo>
                  <a:pt x="68998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9" y="2480433"/>
            <a:ext cx="8149118" cy="74569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19972" y="2022573"/>
            <a:ext cx="3105301" cy="57448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 rot="-10627">
            <a:off x="3165150" y="465797"/>
            <a:ext cx="11957699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INSIGHTS FROM DATA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116" y="2512729"/>
            <a:ext cx="7761562" cy="73923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647342"/>
            <a:ext cx="1504536" cy="166247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754764" y="647342"/>
            <a:ext cx="1504536" cy="1662471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5" t="-23088" r="-4539" b="-26233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319972" y="2022573"/>
            <a:ext cx="3105301" cy="5744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10627">
            <a:off x="3165150" y="465797"/>
            <a:ext cx="11957699" cy="182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9"/>
              </a:lnSpc>
            </a:pPr>
            <a:r>
              <a:rPr lang="en-US" sz="10706">
                <a:solidFill>
                  <a:srgbClr val="FFFFFF"/>
                </a:solidFill>
                <a:latin typeface="Caveat Brush"/>
              </a:rPr>
              <a:t>INSIGHTS FROM DATA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534" y="2660500"/>
            <a:ext cx="8929308" cy="759952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15036" y="4933950"/>
            <a:ext cx="109711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1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Caveat Brush"/>
              </a:rPr>
              <a:t>55.35%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72623" y="6208913"/>
            <a:ext cx="109711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1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Caveat Brush"/>
              </a:rPr>
              <a:t>39%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50611" y="6418463"/>
            <a:ext cx="109711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1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Caveat Brush"/>
              </a:rPr>
              <a:t>34%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45" y="1884225"/>
            <a:ext cx="10698661" cy="82656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647342"/>
            <a:ext cx="1504536" cy="16624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754764" y="647342"/>
            <a:ext cx="1504536" cy="166247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325376" y="3577546"/>
            <a:ext cx="64845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1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Caveat Brush"/>
              </a:rPr>
              <a:t>88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52262" y="5521740"/>
            <a:ext cx="64845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1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Caveat Brush"/>
              </a:rPr>
              <a:t>75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03809" y="7337745"/>
            <a:ext cx="64845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1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Caveat Brush"/>
              </a:rPr>
              <a:t>69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38440" y="4438650"/>
            <a:ext cx="64845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1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Caveat Brush"/>
              </a:rPr>
              <a:t>31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0968" y="6380363"/>
            <a:ext cx="64845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1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Caveat Brush"/>
              </a:rPr>
              <a:t>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84783" y="8146812"/>
            <a:ext cx="64845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1"/>
              </a:lnSpc>
              <a:spcBef>
                <a:spcPct val="0"/>
              </a:spcBef>
            </a:pPr>
            <a:r>
              <a:rPr lang="en-US" sz="3267">
                <a:solidFill>
                  <a:srgbClr val="000000"/>
                </a:solidFill>
                <a:latin typeface="Caveat Brush"/>
              </a:rPr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23892" y="809198"/>
            <a:ext cx="4712148" cy="1496107"/>
          </a:xfrm>
          <a:custGeom>
            <a:avLst/>
            <a:gdLst/>
            <a:ahLst/>
            <a:cxnLst/>
            <a:rect l="l" t="t" r="r" b="b"/>
            <a:pathLst>
              <a:path w="4712148" h="1496107">
                <a:moveTo>
                  <a:pt x="0" y="0"/>
                </a:moveTo>
                <a:lnTo>
                  <a:pt x="4712148" y="0"/>
                </a:lnTo>
                <a:lnTo>
                  <a:pt x="4712148" y="1496107"/>
                </a:lnTo>
                <a:lnTo>
                  <a:pt x="0" y="149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820822" y="-1522049"/>
            <a:ext cx="2465720" cy="30440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637127" y="8764951"/>
            <a:ext cx="2465720" cy="304409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90196" y="4715656"/>
            <a:ext cx="6385484" cy="2156933"/>
            <a:chOff x="0" y="0"/>
            <a:chExt cx="1493001" cy="5043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3001" cy="504316"/>
            </a:xfrm>
            <a:custGeom>
              <a:avLst/>
              <a:gdLst/>
              <a:ahLst/>
              <a:cxnLst/>
              <a:rect l="l" t="t" r="r" b="b"/>
              <a:pathLst>
                <a:path w="1493001" h="504316">
                  <a:moveTo>
                    <a:pt x="27886" y="0"/>
                  </a:moveTo>
                  <a:lnTo>
                    <a:pt x="1465115" y="0"/>
                  </a:lnTo>
                  <a:cubicBezTo>
                    <a:pt x="1472511" y="0"/>
                    <a:pt x="1479603" y="2938"/>
                    <a:pt x="1484833" y="8168"/>
                  </a:cubicBezTo>
                  <a:cubicBezTo>
                    <a:pt x="1490063" y="13397"/>
                    <a:pt x="1493001" y="20490"/>
                    <a:pt x="1493001" y="27886"/>
                  </a:cubicBezTo>
                  <a:lnTo>
                    <a:pt x="1493001" y="476430"/>
                  </a:lnTo>
                  <a:cubicBezTo>
                    <a:pt x="1493001" y="483826"/>
                    <a:pt x="1490063" y="490919"/>
                    <a:pt x="1484833" y="496149"/>
                  </a:cubicBezTo>
                  <a:cubicBezTo>
                    <a:pt x="1479603" y="501378"/>
                    <a:pt x="1472511" y="504316"/>
                    <a:pt x="1465115" y="504316"/>
                  </a:cubicBezTo>
                  <a:lnTo>
                    <a:pt x="27886" y="504316"/>
                  </a:lnTo>
                  <a:cubicBezTo>
                    <a:pt x="20490" y="504316"/>
                    <a:pt x="13397" y="501378"/>
                    <a:pt x="8168" y="496149"/>
                  </a:cubicBezTo>
                  <a:cubicBezTo>
                    <a:pt x="2938" y="490919"/>
                    <a:pt x="0" y="483826"/>
                    <a:pt x="0" y="476430"/>
                  </a:cubicBezTo>
                  <a:lnTo>
                    <a:pt x="0" y="27886"/>
                  </a:lnTo>
                  <a:cubicBezTo>
                    <a:pt x="0" y="20490"/>
                    <a:pt x="2938" y="13397"/>
                    <a:pt x="8168" y="8168"/>
                  </a:cubicBezTo>
                  <a:cubicBezTo>
                    <a:pt x="13397" y="2938"/>
                    <a:pt x="20490" y="0"/>
                    <a:pt x="27886" y="0"/>
                  </a:cubicBezTo>
                  <a:close/>
                </a:path>
              </a:pathLst>
            </a:custGeom>
            <a:blipFill>
              <a:blip r:embed="rId6"/>
              <a:stretch>
                <a:fillRect t="-3015" b="-3015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 rot="-43923">
            <a:off x="5902999" y="720799"/>
            <a:ext cx="5551895" cy="1118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57"/>
              </a:lnSpc>
            </a:pPr>
            <a:r>
              <a:rPr lang="en-US" sz="6540">
                <a:solidFill>
                  <a:srgbClr val="FFFFFF"/>
                </a:solidFill>
                <a:latin typeface="Caveat Brush"/>
              </a:rPr>
              <a:t>CHI -SQ TEST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918377" y="7777464"/>
            <a:ext cx="6451245" cy="2044377"/>
            <a:chOff x="0" y="0"/>
            <a:chExt cx="1591422" cy="50431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1422" cy="504316"/>
            </a:xfrm>
            <a:custGeom>
              <a:avLst/>
              <a:gdLst/>
              <a:ahLst/>
              <a:cxnLst/>
              <a:rect l="l" t="t" r="r" b="b"/>
              <a:pathLst>
                <a:path w="1591422" h="504316">
                  <a:moveTo>
                    <a:pt x="27602" y="0"/>
                  </a:moveTo>
                  <a:lnTo>
                    <a:pt x="1563820" y="0"/>
                  </a:lnTo>
                  <a:cubicBezTo>
                    <a:pt x="1579064" y="0"/>
                    <a:pt x="1591422" y="12358"/>
                    <a:pt x="1591422" y="27602"/>
                  </a:cubicBezTo>
                  <a:lnTo>
                    <a:pt x="1591422" y="476715"/>
                  </a:lnTo>
                  <a:cubicBezTo>
                    <a:pt x="1591422" y="484035"/>
                    <a:pt x="1588514" y="491056"/>
                    <a:pt x="1583338" y="496232"/>
                  </a:cubicBezTo>
                  <a:cubicBezTo>
                    <a:pt x="1578161" y="501408"/>
                    <a:pt x="1571141" y="504316"/>
                    <a:pt x="1563820" y="504316"/>
                  </a:cubicBezTo>
                  <a:lnTo>
                    <a:pt x="27602" y="504316"/>
                  </a:lnTo>
                  <a:cubicBezTo>
                    <a:pt x="20281" y="504316"/>
                    <a:pt x="13261" y="501408"/>
                    <a:pt x="8084" y="496232"/>
                  </a:cubicBezTo>
                  <a:cubicBezTo>
                    <a:pt x="2908" y="491056"/>
                    <a:pt x="0" y="484035"/>
                    <a:pt x="0" y="476715"/>
                  </a:cubicBezTo>
                  <a:lnTo>
                    <a:pt x="0" y="27602"/>
                  </a:lnTo>
                  <a:cubicBezTo>
                    <a:pt x="0" y="20281"/>
                    <a:pt x="2908" y="13261"/>
                    <a:pt x="8084" y="8084"/>
                  </a:cubicBezTo>
                  <a:cubicBezTo>
                    <a:pt x="13261" y="2908"/>
                    <a:pt x="20281" y="0"/>
                    <a:pt x="27602" y="0"/>
                  </a:cubicBezTo>
                  <a:close/>
                </a:path>
              </a:pathLst>
            </a:custGeom>
            <a:blipFill>
              <a:blip r:embed="rId7"/>
              <a:stretch>
                <a:fillRect l="-148" r="-14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236040" y="4678447"/>
            <a:ext cx="5833696" cy="2194143"/>
            <a:chOff x="0" y="0"/>
            <a:chExt cx="1493001" cy="5615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93001" cy="561540"/>
            </a:xfrm>
            <a:custGeom>
              <a:avLst/>
              <a:gdLst/>
              <a:ahLst/>
              <a:cxnLst/>
              <a:rect l="l" t="t" r="r" b="b"/>
              <a:pathLst>
                <a:path w="1493001" h="561540">
                  <a:moveTo>
                    <a:pt x="30523" y="0"/>
                  </a:moveTo>
                  <a:lnTo>
                    <a:pt x="1462477" y="0"/>
                  </a:lnTo>
                  <a:cubicBezTo>
                    <a:pt x="1479335" y="0"/>
                    <a:pt x="1493001" y="13666"/>
                    <a:pt x="1493001" y="30523"/>
                  </a:cubicBezTo>
                  <a:lnTo>
                    <a:pt x="1493001" y="531017"/>
                  </a:lnTo>
                  <a:cubicBezTo>
                    <a:pt x="1493001" y="547875"/>
                    <a:pt x="1479335" y="561540"/>
                    <a:pt x="1462477" y="561540"/>
                  </a:cubicBezTo>
                  <a:lnTo>
                    <a:pt x="30523" y="561540"/>
                  </a:lnTo>
                  <a:cubicBezTo>
                    <a:pt x="13666" y="561540"/>
                    <a:pt x="0" y="547875"/>
                    <a:pt x="0" y="531017"/>
                  </a:cubicBezTo>
                  <a:lnTo>
                    <a:pt x="0" y="30523"/>
                  </a:lnTo>
                  <a:cubicBezTo>
                    <a:pt x="0" y="13666"/>
                    <a:pt x="13666" y="0"/>
                    <a:pt x="30523" y="0"/>
                  </a:cubicBezTo>
                  <a:close/>
                </a:path>
              </a:pathLst>
            </a:custGeom>
            <a:blipFill>
              <a:blip r:embed="rId8"/>
              <a:stretch>
                <a:fillRect t="-968" b="-968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2070092" y="2466943"/>
            <a:ext cx="14716252" cy="59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0"/>
              </a:lnSpc>
            </a:pPr>
            <a:r>
              <a:rPr lang="en-US" sz="3621">
                <a:solidFill>
                  <a:srgbClr val="FFFFFF"/>
                </a:solidFill>
                <a:latin typeface="Balsamiq Sans"/>
              </a:rPr>
              <a:t>Null Hypothesis (H₀): There is no association between Atrributes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4816" y="3519381"/>
            <a:ext cx="1493231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Balsamiq Sans"/>
              </a:rPr>
              <a:t>Alternative Hypothesis (H₁): There is an association between  Atrributes</a:t>
            </a:r>
          </a:p>
        </p:txBody>
      </p:sp>
      <p:sp>
        <p:nvSpPr>
          <p:cNvPr id="16" name="TextBox 16"/>
          <p:cNvSpPr txBox="1"/>
          <p:nvPr/>
        </p:nvSpPr>
        <p:spPr>
          <a:xfrm rot="-43923">
            <a:off x="2425228" y="7029734"/>
            <a:ext cx="2915420" cy="70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6"/>
              </a:lnSpc>
            </a:pPr>
            <a:r>
              <a:rPr lang="en-US" sz="4125">
                <a:solidFill>
                  <a:srgbClr val="FFFFFF"/>
                </a:solidFill>
                <a:latin typeface="Caveat Brush"/>
              </a:rPr>
              <a:t>PCLASS</a:t>
            </a:r>
          </a:p>
        </p:txBody>
      </p:sp>
      <p:sp>
        <p:nvSpPr>
          <p:cNvPr id="17" name="TextBox 17"/>
          <p:cNvSpPr txBox="1"/>
          <p:nvPr/>
        </p:nvSpPr>
        <p:spPr>
          <a:xfrm rot="-43923">
            <a:off x="12695178" y="6814988"/>
            <a:ext cx="2915420" cy="70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6"/>
              </a:lnSpc>
            </a:pPr>
            <a:r>
              <a:rPr lang="en-US" sz="4125">
                <a:solidFill>
                  <a:srgbClr val="FFFFFF"/>
                </a:solidFill>
                <a:latin typeface="Caveat Brush"/>
              </a:rPr>
              <a:t>SEX</a:t>
            </a:r>
          </a:p>
        </p:txBody>
      </p:sp>
      <p:sp>
        <p:nvSpPr>
          <p:cNvPr id="18" name="TextBox 18"/>
          <p:cNvSpPr txBox="1"/>
          <p:nvPr/>
        </p:nvSpPr>
        <p:spPr>
          <a:xfrm rot="-43923">
            <a:off x="7686290" y="7054977"/>
            <a:ext cx="2915420" cy="70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6"/>
              </a:lnSpc>
            </a:pPr>
            <a:r>
              <a:rPr lang="en-US" sz="4125">
                <a:solidFill>
                  <a:srgbClr val="FFFFFF"/>
                </a:solidFill>
                <a:latin typeface="Caveat Brush"/>
              </a:rPr>
              <a:t>EMBARKED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40853" y="570770"/>
            <a:ext cx="6646067" cy="2110126"/>
          </a:xfrm>
          <a:custGeom>
            <a:avLst/>
            <a:gdLst/>
            <a:ahLst/>
            <a:cxnLst/>
            <a:rect l="l" t="t" r="r" b="b"/>
            <a:pathLst>
              <a:path w="6646067" h="2110126">
                <a:moveTo>
                  <a:pt x="0" y="0"/>
                </a:moveTo>
                <a:lnTo>
                  <a:pt x="6646067" y="0"/>
                </a:lnTo>
                <a:lnTo>
                  <a:pt x="6646067" y="2110126"/>
                </a:lnTo>
                <a:lnTo>
                  <a:pt x="0" y="2110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80930" y="732695"/>
            <a:ext cx="7066217" cy="126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85"/>
              </a:lnSpc>
            </a:pPr>
            <a:r>
              <a:rPr lang="en-US" sz="9403">
                <a:solidFill>
                  <a:srgbClr val="FFFFFF"/>
                </a:solidFill>
                <a:latin typeface="Caveat Brush"/>
              </a:rPr>
              <a:t>Classification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9449" y="3204771"/>
            <a:ext cx="15869102" cy="81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8"/>
              </a:lnSpc>
            </a:pPr>
            <a:r>
              <a:rPr lang="en-US" sz="4984" spc="134">
                <a:solidFill>
                  <a:srgbClr val="FFFFF4"/>
                </a:solidFill>
                <a:latin typeface="Balsamiq Sans Bold"/>
              </a:rPr>
              <a:t>Apply classification algorithms to classify survival </a:t>
            </a:r>
          </a:p>
        </p:txBody>
      </p:sp>
      <p:sp>
        <p:nvSpPr>
          <p:cNvPr id="6" name="Freeform 6"/>
          <p:cNvSpPr/>
          <p:nvPr/>
        </p:nvSpPr>
        <p:spPr>
          <a:xfrm>
            <a:off x="3683218" y="4613326"/>
            <a:ext cx="10921564" cy="5264676"/>
          </a:xfrm>
          <a:custGeom>
            <a:avLst/>
            <a:gdLst/>
            <a:ahLst/>
            <a:cxnLst/>
            <a:rect l="l" t="t" r="r" b="b"/>
            <a:pathLst>
              <a:path w="10921564" h="5264676">
                <a:moveTo>
                  <a:pt x="0" y="0"/>
                </a:moveTo>
                <a:lnTo>
                  <a:pt x="10921564" y="0"/>
                </a:lnTo>
                <a:lnTo>
                  <a:pt x="10921564" y="5264677"/>
                </a:lnTo>
                <a:lnTo>
                  <a:pt x="0" y="5264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40598" y="-1028700"/>
            <a:ext cx="5300094" cy="4114800"/>
          </a:xfrm>
          <a:custGeom>
            <a:avLst/>
            <a:gdLst/>
            <a:ahLst/>
            <a:cxnLst/>
            <a:rect l="l" t="t" r="r" b="b"/>
            <a:pathLst>
              <a:path w="5300094" h="4114800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7078551" y="8804538"/>
            <a:ext cx="1151539" cy="1482462"/>
          </a:xfrm>
          <a:custGeom>
            <a:avLst/>
            <a:gdLst/>
            <a:ahLst/>
            <a:cxnLst/>
            <a:rect l="l" t="t" r="r" b="b"/>
            <a:pathLst>
              <a:path w="1151539" h="1482462">
                <a:moveTo>
                  <a:pt x="1151539" y="0"/>
                </a:moveTo>
                <a:lnTo>
                  <a:pt x="0" y="0"/>
                </a:lnTo>
                <a:lnTo>
                  <a:pt x="0" y="1482462"/>
                </a:lnTo>
                <a:lnTo>
                  <a:pt x="1151539" y="1482462"/>
                </a:lnTo>
                <a:lnTo>
                  <a:pt x="11515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888" b="-17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52812" y="1701230"/>
            <a:ext cx="4234310" cy="1344393"/>
          </a:xfrm>
          <a:custGeom>
            <a:avLst/>
            <a:gdLst/>
            <a:ahLst/>
            <a:cxnLst/>
            <a:rect l="l" t="t" r="r" b="b"/>
            <a:pathLst>
              <a:path w="4234310" h="1344393">
                <a:moveTo>
                  <a:pt x="0" y="0"/>
                </a:moveTo>
                <a:lnTo>
                  <a:pt x="4234310" y="0"/>
                </a:lnTo>
                <a:lnTo>
                  <a:pt x="4234310" y="1344393"/>
                </a:lnTo>
                <a:lnTo>
                  <a:pt x="0" y="1344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9985">
            <a:off x="2441727" y="1632193"/>
            <a:ext cx="4056479" cy="114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2"/>
              </a:lnSpc>
            </a:pPr>
            <a:r>
              <a:rPr lang="en-US" sz="6715">
                <a:solidFill>
                  <a:srgbClr val="FFFFFF"/>
                </a:solidFill>
                <a:latin typeface="Caveat Brush"/>
              </a:rPr>
              <a:t>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8236" y="3946216"/>
            <a:ext cx="8295764" cy="2308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4"/>
              </a:lnSpc>
              <a:spcBef>
                <a:spcPct val="0"/>
              </a:spcBef>
            </a:pPr>
            <a:r>
              <a:rPr lang="en-US" sz="4417">
                <a:solidFill>
                  <a:srgbClr val="FFFFFF"/>
                </a:solidFill>
                <a:latin typeface="Balsamiq Sans"/>
              </a:rPr>
              <a:t>Intercept*4.84  -1.01*Pclass -2.6*sex  -0.03*Age -0.28*SibSp -0.08*Parch -0.25*Embarked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66072"/>
            <a:ext cx="8915400" cy="992092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642651" y="-1746568"/>
            <a:ext cx="2465720" cy="3044099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0" y="6721784"/>
            <a:ext cx="5482966" cy="3269841"/>
          </a:xfrm>
          <a:custGeom>
            <a:avLst/>
            <a:gdLst/>
            <a:ahLst/>
            <a:cxnLst/>
            <a:rect l="l" t="t" r="r" b="b"/>
            <a:pathLst>
              <a:path w="5482966" h="3269841">
                <a:moveTo>
                  <a:pt x="0" y="0"/>
                </a:moveTo>
                <a:lnTo>
                  <a:pt x="5482966" y="0"/>
                </a:lnTo>
                <a:lnTo>
                  <a:pt x="5482966" y="3269841"/>
                </a:lnTo>
                <a:lnTo>
                  <a:pt x="0" y="32698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20065" r="-4976" b="-3237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0667" y="-1346507"/>
            <a:ext cx="5300094" cy="4114800"/>
          </a:xfrm>
          <a:custGeom>
            <a:avLst/>
            <a:gdLst/>
            <a:ahLst/>
            <a:cxnLst/>
            <a:rect l="l" t="t" r="r" b="b"/>
            <a:pathLst>
              <a:path w="5300094" h="4114800">
                <a:moveTo>
                  <a:pt x="0" y="0"/>
                </a:moveTo>
                <a:lnTo>
                  <a:pt x="5300094" y="0"/>
                </a:lnTo>
                <a:lnTo>
                  <a:pt x="5300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59380" y="3651280"/>
            <a:ext cx="6139468" cy="1949281"/>
          </a:xfrm>
          <a:custGeom>
            <a:avLst/>
            <a:gdLst/>
            <a:ahLst/>
            <a:cxnLst/>
            <a:rect l="l" t="t" r="r" b="b"/>
            <a:pathLst>
              <a:path w="6139468" h="1949281">
                <a:moveTo>
                  <a:pt x="0" y="0"/>
                </a:moveTo>
                <a:lnTo>
                  <a:pt x="6139469" y="0"/>
                </a:lnTo>
                <a:lnTo>
                  <a:pt x="6139469" y="1949281"/>
                </a:lnTo>
                <a:lnTo>
                  <a:pt x="0" y="19492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59380" y="3470305"/>
            <a:ext cx="5697338" cy="161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42"/>
              </a:lnSpc>
            </a:pPr>
            <a:r>
              <a:rPr lang="en-US" sz="9458">
                <a:solidFill>
                  <a:srgbClr val="FFFFFF"/>
                </a:solidFill>
                <a:latin typeface="Caveat Brush"/>
              </a:rPr>
              <a:t>METRICS</a:t>
            </a:r>
          </a:p>
        </p:txBody>
      </p:sp>
      <p:sp>
        <p:nvSpPr>
          <p:cNvPr id="6" name="Freeform 6"/>
          <p:cNvSpPr/>
          <p:nvPr/>
        </p:nvSpPr>
        <p:spPr>
          <a:xfrm>
            <a:off x="10445911" y="710893"/>
            <a:ext cx="5501740" cy="1746803"/>
          </a:xfrm>
          <a:custGeom>
            <a:avLst/>
            <a:gdLst/>
            <a:ahLst/>
            <a:cxnLst/>
            <a:rect l="l" t="t" r="r" b="b"/>
            <a:pathLst>
              <a:path w="5501740" h="1746803">
                <a:moveTo>
                  <a:pt x="0" y="0"/>
                </a:moveTo>
                <a:lnTo>
                  <a:pt x="5501740" y="0"/>
                </a:lnTo>
                <a:lnTo>
                  <a:pt x="5501740" y="1746803"/>
                </a:lnTo>
                <a:lnTo>
                  <a:pt x="0" y="17468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89579" y="1031845"/>
            <a:ext cx="4938203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17"/>
              </a:lnSpc>
              <a:spcBef>
                <a:spcPct val="0"/>
              </a:spcBef>
            </a:pPr>
            <a:r>
              <a:rPr lang="en-US" sz="5764">
                <a:solidFill>
                  <a:srgbClr val="FFFFFF"/>
                </a:solidFill>
                <a:latin typeface="Caveat Brush"/>
              </a:rPr>
              <a:t>ACCURACY SCORE</a:t>
            </a:r>
          </a:p>
        </p:txBody>
      </p:sp>
      <p:sp>
        <p:nvSpPr>
          <p:cNvPr id="8" name="Freeform 8"/>
          <p:cNvSpPr/>
          <p:nvPr/>
        </p:nvSpPr>
        <p:spPr>
          <a:xfrm>
            <a:off x="10445911" y="5165310"/>
            <a:ext cx="6066120" cy="1925993"/>
          </a:xfrm>
          <a:custGeom>
            <a:avLst/>
            <a:gdLst/>
            <a:ahLst/>
            <a:cxnLst/>
            <a:rect l="l" t="t" r="r" b="b"/>
            <a:pathLst>
              <a:path w="6066120" h="1925993">
                <a:moveTo>
                  <a:pt x="0" y="0"/>
                </a:moveTo>
                <a:lnTo>
                  <a:pt x="6066120" y="0"/>
                </a:lnTo>
                <a:lnTo>
                  <a:pt x="6066120" y="1925993"/>
                </a:lnTo>
                <a:lnTo>
                  <a:pt x="0" y="19259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445911" y="5600561"/>
            <a:ext cx="5627024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17"/>
              </a:lnSpc>
              <a:spcBef>
                <a:spcPct val="0"/>
              </a:spcBef>
            </a:pPr>
            <a:r>
              <a:rPr lang="en-US" sz="5764">
                <a:solidFill>
                  <a:srgbClr val="FFFFFF"/>
                </a:solidFill>
                <a:latin typeface="Caveat Brush"/>
              </a:rPr>
              <a:t>CONFUSION MATRIX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877236" y="3120452"/>
            <a:ext cx="3675752" cy="1149508"/>
          </a:xfrm>
          <a:custGeom>
            <a:avLst/>
            <a:gdLst/>
            <a:ahLst/>
            <a:cxnLst/>
            <a:rect l="l" t="t" r="r" b="b"/>
            <a:pathLst>
              <a:path w="3675752" h="1149508">
                <a:moveTo>
                  <a:pt x="0" y="0"/>
                </a:moveTo>
                <a:lnTo>
                  <a:pt x="3675752" y="0"/>
                </a:lnTo>
                <a:lnTo>
                  <a:pt x="3675752" y="1149508"/>
                </a:lnTo>
                <a:lnTo>
                  <a:pt x="0" y="11495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141416" y="3300437"/>
            <a:ext cx="3147392" cy="73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4"/>
              </a:lnSpc>
            </a:pPr>
            <a:r>
              <a:rPr lang="en-US" sz="4443" spc="119">
                <a:solidFill>
                  <a:srgbClr val="FFFFF4"/>
                </a:solidFill>
                <a:latin typeface="Balsamiq Sans Bold"/>
              </a:rPr>
              <a:t>81%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58444" y="7443728"/>
            <a:ext cx="2930364" cy="2015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16"/>
              </a:lnSpc>
              <a:spcBef>
                <a:spcPct val="0"/>
              </a:spcBef>
            </a:pPr>
            <a:r>
              <a:rPr lang="en-US" sz="5725" dirty="0">
                <a:solidFill>
                  <a:srgbClr val="FFFFFF"/>
                </a:solidFill>
                <a:latin typeface="Balsamiq Sans Bold"/>
              </a:rPr>
              <a:t>[90, 19],</a:t>
            </a:r>
          </a:p>
          <a:p>
            <a:pPr algn="ctr">
              <a:lnSpc>
                <a:spcPts val="8016"/>
              </a:lnSpc>
              <a:spcBef>
                <a:spcPct val="0"/>
              </a:spcBef>
            </a:pPr>
            <a:r>
              <a:rPr lang="en-US" sz="5725" dirty="0">
                <a:solidFill>
                  <a:srgbClr val="FFFFFF"/>
                </a:solidFill>
                <a:latin typeface="Balsamiq Sans Bold"/>
              </a:rPr>
              <a:t>[15, 55]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1233" y="6171016"/>
            <a:ext cx="8295764" cy="308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4"/>
              </a:lnSpc>
              <a:spcBef>
                <a:spcPct val="0"/>
              </a:spcBef>
            </a:pPr>
            <a:r>
              <a:rPr lang="en-US" sz="4417">
                <a:solidFill>
                  <a:srgbClr val="FFFFFF"/>
                </a:solidFill>
                <a:latin typeface="Balsamiq Sans"/>
              </a:rPr>
              <a:t>Our classification model has demonstrated excellent performance, achieving high accuracy 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213</Words>
  <Application>Microsoft Office PowerPoint</Application>
  <PresentationFormat>Custom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Balsamiq Sans Bold</vt:lpstr>
      <vt:lpstr>Balsamiq Sans</vt:lpstr>
      <vt:lpstr>Caveat Brush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901_905_Titanic_Data_Anlaysis</dc:title>
  <cp:lastModifiedBy>Anjali Prajapati</cp:lastModifiedBy>
  <cp:revision>6</cp:revision>
  <dcterms:created xsi:type="dcterms:W3CDTF">2006-08-16T00:00:00Z</dcterms:created>
  <dcterms:modified xsi:type="dcterms:W3CDTF">2024-06-30T11:21:45Z</dcterms:modified>
  <dc:identifier>DAGJV4wrafw</dc:identifier>
</cp:coreProperties>
</file>